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56" r:id="rId5"/>
    <p:sldId id="277" r:id="rId6"/>
    <p:sldId id="278" r:id="rId7"/>
    <p:sldId id="274" r:id="rId8"/>
    <p:sldId id="261" r:id="rId9"/>
    <p:sldId id="257" r:id="rId10"/>
    <p:sldId id="258" r:id="rId11"/>
    <p:sldId id="279" r:id="rId12"/>
    <p:sldId id="273" r:id="rId13"/>
    <p:sldId id="270" r:id="rId14"/>
    <p:sldId id="271" r:id="rId15"/>
    <p:sldId id="283" r:id="rId16"/>
    <p:sldId id="284" r:id="rId17"/>
    <p:sldId id="286" r:id="rId18"/>
    <p:sldId id="280" r:id="rId19"/>
    <p:sldId id="266" r:id="rId20"/>
    <p:sldId id="262" r:id="rId21"/>
    <p:sldId id="275" r:id="rId22"/>
    <p:sldId id="276" r:id="rId23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1D0905-3C56-4119-8C79-742E3F79B991}" v="460" dt="2023-01-24T18:44:31.636"/>
    <p1510:client id="{0E932EB0-A43F-1322-71FA-1E944C8BF012}" v="1160" dt="2023-01-25T07:58:33.131"/>
    <p1510:client id="{2A4AD946-183E-44DD-9AAB-6994B3B08C6B}" v="92" dt="2022-12-15T16:22:59.233"/>
    <p1510:client id="{34BD76C6-3D98-4124-8F15-E18BF21324CD}" v="1" dt="2023-01-04T12:39:47.087"/>
    <p1510:client id="{515C2CE1-65B1-4A73-A692-5F4EBC001532}" v="314" dt="2023-01-24T19:10:36.269"/>
    <p1510:client id="{529AE152-60C2-4920-A1E8-C5D06CEBA23D}" v="309" dt="2023-01-24T18:43:29.045"/>
    <p1510:client id="{5EBA312A-9903-A9C1-B5A8-6922210DAA8F}" v="10" dt="2023-01-25T11:18:44.779"/>
    <p1510:client id="{63368728-B597-4870-8CA0-09BD9534FB42}" v="267" dt="2022-12-15T15:59:29.755"/>
    <p1510:client id="{66066561-B5DE-4F4A-8DB1-DDCFB6ABE999}" v="2" dt="2023-01-24T18:04:15.582"/>
    <p1510:client id="{794B0EDF-E8CD-41F8-A5C7-998D736A2D7B}" v="50" dt="2022-12-15T16:35:00.690"/>
    <p1510:client id="{7A080910-80E5-459A-9F5D-E4D59EFE6BB5}" v="16" dt="2023-01-24T19:25:55.135"/>
    <p1510:client id="{7D820B3C-8956-4EC7-A09F-7F343143026E}" v="11" dt="2023-01-25T13:33:52.626"/>
    <p1510:client id="{7DA5EF21-34A0-4D93-A647-EAFC58CB1371}" v="115" dt="2022-12-15T21:13:34.659"/>
    <p1510:client id="{7EB5605D-CE76-47D1-9089-29CD7899843A}" v="5" dt="2023-01-30T10:44:04.223"/>
    <p1510:client id="{88B8CA2E-00EF-4D7A-8F9A-598A17CEC588}" v="34" dt="2022-12-16T12:47:51.783"/>
    <p1510:client id="{897E15AF-B2E5-4386-B224-1331F6D020D7}" v="343" dt="2022-12-14T16:22:34.533"/>
    <p1510:client id="{8999D31B-9704-43EA-A5E4-B2ABC1280031}" v="19" dt="2022-12-22T14:27:27.894"/>
    <p1510:client id="{950176F6-966D-4D45-857D-3630D75B460C}" v="105" dt="2023-01-24T19:28:17.903"/>
    <p1510:client id="{967CA5AE-E184-3BBE-2B0A-4907810F10D0}" v="1" dt="2023-01-25T10:35:31.584"/>
    <p1510:client id="{978FDCE1-2302-4018-8C83-628F6C44171F}" v="271" dt="2022-12-15T18:40:37.341"/>
    <p1510:client id="{9EBBF3F1-BC52-4B94-9D33-E1EA029C0DE1}" v="421" dt="2023-01-25T09:27:06.344"/>
    <p1510:client id="{A3BFA5EF-B917-47FE-8721-6455278273FD}" v="150" dt="2023-01-18T15:47:30.602"/>
    <p1510:client id="{D2E49F92-8A2E-4329-9F93-1800ED26BFE8}" v="1" dt="2023-01-25T09:55:15.369"/>
    <p1510:client id="{D367A2C0-2257-4B9C-8BBB-213E47F690B0}" v="2" dt="2023-01-04T12:43:59.911"/>
    <p1510:client id="{EF15A540-B736-47F7-B9EC-865035AABFAC}" v="143" dt="2023-01-25T10:33:59.422"/>
    <p1510:client id="{F2BE7553-77FE-43B5-87BF-EBB00C54B375}" v="3" dt="2022-12-15T11:55:58.884"/>
    <p1510:client id="{FC868504-6878-49F2-87E4-359431B1284C}" v="29" dt="2023-01-24T19:49:05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ola Alabi OLAYEMI" userId="S::saol62728@eleve.isep.fr::8de08cd1-74c7-4aa7-b221-840bb991b847" providerId="AD" clId="Web-{7EB5605D-CE76-47D1-9089-29CD7899843A}"/>
    <pc:docChg chg="modSld">
      <pc:chgData name="Shola Alabi OLAYEMI" userId="S::saol62728@eleve.isep.fr::8de08cd1-74c7-4aa7-b221-840bb991b847" providerId="AD" clId="Web-{7EB5605D-CE76-47D1-9089-29CD7899843A}" dt="2023-01-30T10:44:01.332" v="3"/>
      <pc:docMkLst>
        <pc:docMk/>
      </pc:docMkLst>
      <pc:sldChg chg="addSp delSp modSp">
        <pc:chgData name="Shola Alabi OLAYEMI" userId="S::saol62728@eleve.isep.fr::8de08cd1-74c7-4aa7-b221-840bb991b847" providerId="AD" clId="Web-{7EB5605D-CE76-47D1-9089-29CD7899843A}" dt="2023-01-30T10:44:01.332" v="3"/>
        <pc:sldMkLst>
          <pc:docMk/>
          <pc:sldMk cId="3100593300" sldId="270"/>
        </pc:sldMkLst>
        <pc:grpChg chg="add del mod">
          <ac:chgData name="Shola Alabi OLAYEMI" userId="S::saol62728@eleve.isep.fr::8de08cd1-74c7-4aa7-b221-840bb991b847" providerId="AD" clId="Web-{7EB5605D-CE76-47D1-9089-29CD7899843A}" dt="2023-01-30T10:44:01.332" v="3"/>
          <ac:grpSpMkLst>
            <pc:docMk/>
            <pc:sldMk cId="3100593300" sldId="270"/>
            <ac:grpSpMk id="3" creationId="{DDBD9189-9ED0-4051-8551-58A626DC2B68}"/>
          </ac:grpSpMkLst>
        </pc:grpChg>
      </pc:sldChg>
    </pc:docChg>
  </pc:docChgLst>
  <pc:docChgLst>
    <pc:chgData name="Shola Alabi OLAYEMI" userId="S::saol62728@eleve.isep.fr::8de08cd1-74c7-4aa7-b221-840bb991b847" providerId="AD" clId="Web-{7D820B3C-8956-4EC7-A09F-7F343143026E}"/>
    <pc:docChg chg="addSld delSld modSld sldOrd">
      <pc:chgData name="Shola Alabi OLAYEMI" userId="S::saol62728@eleve.isep.fr::8de08cd1-74c7-4aa7-b221-840bb991b847" providerId="AD" clId="Web-{7D820B3C-8956-4EC7-A09F-7F343143026E}" dt="2023-01-25T13:33:52.626" v="10"/>
      <pc:docMkLst>
        <pc:docMk/>
      </pc:docMkLst>
      <pc:sldChg chg="modSp">
        <pc:chgData name="Shola Alabi OLAYEMI" userId="S::saol62728@eleve.isep.fr::8de08cd1-74c7-4aa7-b221-840bb991b847" providerId="AD" clId="Web-{7D820B3C-8956-4EC7-A09F-7F343143026E}" dt="2023-01-25T13:24:19.339" v="7" actId="20577"/>
        <pc:sldMkLst>
          <pc:docMk/>
          <pc:sldMk cId="272555844" sldId="256"/>
        </pc:sldMkLst>
        <pc:spChg chg="mod">
          <ac:chgData name="Shola Alabi OLAYEMI" userId="S::saol62728@eleve.isep.fr::8de08cd1-74c7-4aa7-b221-840bb991b847" providerId="AD" clId="Web-{7D820B3C-8956-4EC7-A09F-7F343143026E}" dt="2023-01-25T13:24:19.339" v="7" actId="20577"/>
          <ac:spMkLst>
            <pc:docMk/>
            <pc:sldMk cId="272555844" sldId="256"/>
            <ac:spMk id="3" creationId="{E98ADC12-19DD-CDFA-9B8F-3B0D2F30960F}"/>
          </ac:spMkLst>
        </pc:spChg>
      </pc:sldChg>
      <pc:sldChg chg="ord">
        <pc:chgData name="Shola Alabi OLAYEMI" userId="S::saol62728@eleve.isep.fr::8de08cd1-74c7-4aa7-b221-840bb991b847" providerId="AD" clId="Web-{7D820B3C-8956-4EC7-A09F-7F343143026E}" dt="2023-01-25T13:31:51.290" v="9"/>
        <pc:sldMkLst>
          <pc:docMk/>
          <pc:sldMk cId="3100593300" sldId="270"/>
        </pc:sldMkLst>
      </pc:sldChg>
      <pc:sldChg chg="ord">
        <pc:chgData name="Shola Alabi OLAYEMI" userId="S::saol62728@eleve.isep.fr::8de08cd1-74c7-4aa7-b221-840bb991b847" providerId="AD" clId="Web-{7D820B3C-8956-4EC7-A09F-7F343143026E}" dt="2023-01-25T13:29:21.811" v="8"/>
        <pc:sldMkLst>
          <pc:docMk/>
          <pc:sldMk cId="2252691330" sldId="271"/>
        </pc:sldMkLst>
      </pc:sldChg>
      <pc:sldChg chg="add del replId">
        <pc:chgData name="Shola Alabi OLAYEMI" userId="S::saol62728@eleve.isep.fr::8de08cd1-74c7-4aa7-b221-840bb991b847" providerId="AD" clId="Web-{7D820B3C-8956-4EC7-A09F-7F343143026E}" dt="2023-01-25T13:33:52.626" v="10"/>
        <pc:sldMkLst>
          <pc:docMk/>
          <pc:sldMk cId="401750423" sldId="2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CE850-D5EA-C640-A823-FCDE74EEDB74}" type="datetimeFigureOut">
              <a:rPr lang="en-NG" smtClean="0"/>
              <a:t>01/30/2023</a:t>
            </a:fld>
            <a:endParaRPr lang="en-N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0E13B-7F83-1944-B4C0-97CAD1666160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813104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0E13B-7F83-1944-B4C0-97CAD1666160}" type="slidenum">
              <a:rPr lang="en-NG" smtClean="0"/>
              <a:t>5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766613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0E13B-7F83-1944-B4C0-97CAD1666160}" type="slidenum">
              <a:rPr lang="en-NG" smtClean="0"/>
              <a:t>6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343759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0E13B-7F83-1944-B4C0-97CAD1666160}" type="slidenum">
              <a:rPr lang="en-NG" smtClean="0"/>
              <a:t>10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369721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0F1111"/>
                </a:solidFill>
                <a:effectLst/>
                <a:latin typeface="Arial" panose="020B0604020202020204" pitchFamily="34" charset="0"/>
              </a:rPr>
              <a:t>No leaks, excellent economic performance and long service life. PCM protection function: over charge, over discharge, over current, short circuit protection, over temperature protection.</a:t>
            </a:r>
          </a:p>
          <a:p>
            <a:endParaRPr lang="en-GB" b="0" i="0">
              <a:solidFill>
                <a:srgbClr val="0F1111"/>
              </a:solidFill>
              <a:effectLst/>
              <a:latin typeface="Arial" panose="020B0604020202020204" pitchFamily="34" charset="0"/>
            </a:endParaRPr>
          </a:p>
          <a:p>
            <a:r>
              <a:rPr lang="en-GB" b="0" i="0">
                <a:solidFill>
                  <a:srgbClr val="0F1111"/>
                </a:solidFill>
                <a:effectLst/>
                <a:latin typeface="Arial" panose="020B0604020202020204" pitchFamily="34" charset="0"/>
              </a:rPr>
              <a:t>Keep cells in 40-60% state of charge during long-term storage. We recommend charging the battery every 3 months after receiving the battery and keeping the voltage 3.7-4.0V. Store the battery in a cool, dry place. // SUITABLE for Bluetooth speaker, dash cam, Wi-Fi enabled smart home systems, PDAs and digital cameras, GPS, tracking devices, pulse monitors.</a:t>
            </a:r>
            <a:endParaRPr lang="en-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0E13B-7F83-1944-B4C0-97CAD1666160}" type="slidenum">
              <a:rPr lang="en-NG" smtClean="0"/>
              <a:t>17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84476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27D91-E619-553E-3411-B6627A66E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4680E-AF6A-B81D-8D34-7F81DDF83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A3C15-F833-97A8-51A4-1563A779C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EA46A-C66C-D343-B2D7-9D993DFDF6F1}" type="datetime1">
              <a:rPr lang="en-US" smtClean="0"/>
              <a:t>1/30/2023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DDD9B-7668-4177-0705-09065844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691FB-42C8-E482-5153-BE9F0784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304963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3EA7-0D60-DA0F-D22E-0F1C9753E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44BD4-A638-39B5-510F-CDA5BBF98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CBE04-618F-05C4-5B11-4082F1BF0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24B72-B7CA-CE4B-9FD7-ED71ECA6B4E8}" type="datetime1">
              <a:rPr lang="en-US" smtClean="0"/>
              <a:t>1/30/2023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83375-8694-2571-21AC-C3420559F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46C4-9CF8-5F70-754B-D6C4443E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84355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A51FFE-1252-B159-1F15-4415B5028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C5939-BD7B-D585-FBC7-10A028D2A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46E1B-B54A-3AF3-BD53-C2EAD94EB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E3F3-C351-784B-9D6E-E0822BD96BD3}" type="datetime1">
              <a:rPr lang="en-US" smtClean="0"/>
              <a:t>1/30/2023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51AAC-29EF-ADFF-E67A-F1D257E06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11F97-23C0-D2E3-B093-544C7D2C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85886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7C66-C259-EFA8-06AC-8897CBF5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79463-E83D-7C0F-019A-4C51A8CD4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D6B80-D049-BE46-53F0-1081790E0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2A96-4AF6-284D-9A07-35E1BD6D936D}" type="datetime1">
              <a:rPr lang="en-US" smtClean="0"/>
              <a:t>1/30/2023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6A805-98D4-74AA-B075-A2EE8F777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C14E5-2F68-BAF5-EB08-BB78E540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16649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666EE-4B28-67BF-CAA1-1851955C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CB355-D6BE-4B4D-A661-0C47FBAFE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CE7B9-5D46-E744-1CA5-6BCACE8B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05977-CDDE-7246-A025-61339E3465AC}" type="datetime1">
              <a:rPr lang="en-US" smtClean="0"/>
              <a:t>1/30/2023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C52DB-D7F9-0FD5-2BE0-9A919955D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AC6E5-A75A-2463-8D85-2C38125B0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8900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AA89-BB20-398B-340E-0462C91DC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12862-3ADF-D29A-6F3C-AF25736D0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E3637-2793-3A5A-7817-B29BA9C35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3B9EB-E658-DDC7-49C1-BF72C992D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FE8B1-2400-574A-B682-44E483382398}" type="datetime1">
              <a:rPr lang="en-US" smtClean="0"/>
              <a:t>1/30/2023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C2B18-EC9F-2B3B-4708-AEB531B9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1D603-924A-B251-00B8-AC74197F3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627745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6F1F7-AF9E-242A-1F94-873C2B0AD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5ABD6-7CC8-0C60-4793-FC9274B08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262FD-15F5-7199-D781-D127B3856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340753-5FD7-B8E4-035A-15460383B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6E3EAF-DC03-051F-690D-35CB23647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33784B-2759-A707-8806-38B114BC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A798-E2FE-E342-A7FE-BD6C8FD4EE6F}" type="datetime1">
              <a:rPr lang="en-US" smtClean="0"/>
              <a:t>1/30/2023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CC5915-E726-17E8-BC94-E131A7D22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D9667-85C5-7560-6C0B-09D3D9AFC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964265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142E-832F-354A-35A7-E3708D24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685D4-8AF3-B8AF-0093-BA48B86C1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85BA-0CC9-4449-87F2-997FFF732849}" type="datetime1">
              <a:rPr lang="en-US" smtClean="0"/>
              <a:t>1/30/2023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629C6-E181-D9C3-8BD5-0564EDE4A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1CA1A-7BFF-1F1A-8168-E50F862E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058752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F0ACE-AA12-34A5-73A0-0557F7EB3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97799-6791-9F43-AC5B-02F9938715C0}" type="datetime1">
              <a:rPr lang="en-US" smtClean="0"/>
              <a:t>1/30/2023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B1A1A2-99B1-723F-3760-E147F111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B1790-0D65-AC38-363E-3262010F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04462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CD5C-1EE3-0EAB-B4A6-0E51CF7A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E7EEB-22BE-1978-F605-9A563A7B6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A124B-982E-4D8F-DA84-1874324DA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8C20EE-8640-2012-D4ED-49E3FF0E9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13C1A-3FD5-6A4E-A7E4-60BBB952802D}" type="datetime1">
              <a:rPr lang="en-US" smtClean="0"/>
              <a:t>1/30/2023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B077F-CF31-848C-9DFE-4BA207684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FF41D-C4D4-0682-EF3B-939077516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9437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25D4-856D-1E2B-5FD7-803A955C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1E235A-D5EC-6699-8ED6-350AD355B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F7994-5F03-C682-01D1-054D710A0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62547-1F93-5854-F2E7-0E07C723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A27C-A4C2-D348-BC70-CB830D490787}" type="datetime1">
              <a:rPr lang="en-US" smtClean="0"/>
              <a:t>1/30/2023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35D29-C353-8FA4-F078-80C89597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583D4-842A-1510-367F-AFA85AC94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919443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759B8-AD37-B11E-7AA9-89928C49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24858-B6A6-1508-47A9-89B6A60AD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98A1B-EED7-B3AF-2F1C-B66ED968C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0E37B-B667-E347-82FE-1E56422C4124}" type="datetime1">
              <a:rPr lang="en-US" smtClean="0"/>
              <a:t>1/30/2023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AF10E-7BD6-BC23-666F-9B30D498F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5BA42-C2FC-6CE0-18A6-8566598E3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3405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temperature-png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EAB3B-B04C-AB45-5B47-24FF32A440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444" y="828409"/>
            <a:ext cx="9144000" cy="2387600"/>
          </a:xfrm>
        </p:spPr>
        <p:txBody>
          <a:bodyPr/>
          <a:lstStyle/>
          <a:p>
            <a:r>
              <a:rPr lang="en-NG"/>
              <a:t>IntelliSense</a:t>
            </a:r>
            <a:endParaRPr lang="en-US"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8ADC12-19DD-CDFA-9B8F-3B0D2F309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4004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Optimal Environmental Quality</a:t>
            </a:r>
          </a:p>
          <a:p>
            <a:r>
              <a:rPr lang="en-NG">
                <a:cs typeface="Calibri"/>
              </a:rPr>
              <a:t>GROUP 3</a:t>
            </a:r>
            <a:endParaRPr lang="en-N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B1EFA-5C35-03AE-920E-E96C8CC5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5638" y="410092"/>
            <a:ext cx="2269629" cy="113005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A15C4-F621-1271-9968-AA008451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1</a:t>
            </a:fld>
            <a:endParaRPr lang="en-N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927EC-BB6A-AE5B-B0FB-CA2DF94A1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74" y="4274793"/>
            <a:ext cx="1564560" cy="2081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97873-BA30-16E7-35D3-B5C09408A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940" y="4339733"/>
            <a:ext cx="1574714" cy="20996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9A5805-0941-A1D8-4D7D-40812DB6BDE2}"/>
              </a:ext>
            </a:extLst>
          </p:cNvPr>
          <p:cNvSpPr txBox="1"/>
          <p:nvPr/>
        </p:nvSpPr>
        <p:spPr>
          <a:xfrm>
            <a:off x="9963844" y="6426265"/>
            <a:ext cx="189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/>
              <a:t>Fahadh Mohamed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3CA55-26D0-F91F-7098-023906581B39}"/>
              </a:ext>
            </a:extLst>
          </p:cNvPr>
          <p:cNvSpPr txBox="1"/>
          <p:nvPr/>
        </p:nvSpPr>
        <p:spPr>
          <a:xfrm>
            <a:off x="176926" y="6395365"/>
            <a:ext cx="1336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K</a:t>
            </a:r>
            <a:r>
              <a:rPr lang="en-NG"/>
              <a:t>uiyu 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9A2E4-9D69-3FE9-69AA-A712457B6CBA}"/>
              </a:ext>
            </a:extLst>
          </p:cNvPr>
          <p:cNvSpPr txBox="1"/>
          <p:nvPr/>
        </p:nvSpPr>
        <p:spPr>
          <a:xfrm>
            <a:off x="2582570" y="6454249"/>
            <a:ext cx="150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/>
              <a:t>Shola Olayemi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4BA6B3-D1E8-C6B8-9D4B-032134A62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294" y="4253294"/>
            <a:ext cx="1886275" cy="21764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FB2B3-7F13-5600-C85B-519EC052A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3102" y="4253295"/>
            <a:ext cx="1767360" cy="21764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D397AB-3318-B693-9CC2-E53DE1254158}"/>
              </a:ext>
            </a:extLst>
          </p:cNvPr>
          <p:cNvSpPr txBox="1"/>
          <p:nvPr/>
        </p:nvSpPr>
        <p:spPr>
          <a:xfrm>
            <a:off x="7954407" y="6447479"/>
            <a:ext cx="150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/>
              <a:t>Bello Nuhu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6C2ABD3-2093-30B7-BC0A-9099CC78D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760" y="4295746"/>
            <a:ext cx="1685951" cy="21340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5B9EA3-912E-D546-76E8-804F058A1044}"/>
              </a:ext>
            </a:extLst>
          </p:cNvPr>
          <p:cNvSpPr txBox="1"/>
          <p:nvPr/>
        </p:nvSpPr>
        <p:spPr>
          <a:xfrm>
            <a:off x="5254155" y="6468385"/>
            <a:ext cx="167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Sudharshan</a:t>
            </a:r>
            <a:r>
              <a:rPr lang="en-GB"/>
              <a:t> A V</a:t>
            </a:r>
            <a:endParaRPr lang="en-NG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889C9F37-E94A-F3F5-951B-3B6B07D699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837" y="442284"/>
            <a:ext cx="2743200" cy="116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5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28EE-E1D5-B306-5F0E-5E7AF0FCF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G"/>
              <a:t>Data Treatment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04218-B197-7E27-B14D-97FE3216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10</a:t>
            </a:fld>
            <a:endParaRPr lang="en-NG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BD9189-9ED0-4051-8551-58A626DC2B68}"/>
              </a:ext>
            </a:extLst>
          </p:cNvPr>
          <p:cNvGrpSpPr/>
          <p:nvPr/>
        </p:nvGrpSpPr>
        <p:grpSpPr>
          <a:xfrm>
            <a:off x="949325" y="1831756"/>
            <a:ext cx="10978535" cy="3212525"/>
            <a:chOff x="1155700" y="1831756"/>
            <a:chExt cx="10978535" cy="32125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EEA228-D063-10D2-93D5-B61E4651C087}"/>
                </a:ext>
              </a:extLst>
            </p:cNvPr>
            <p:cNvSpPr/>
            <p:nvPr/>
          </p:nvSpPr>
          <p:spPr>
            <a:xfrm>
              <a:off x="2044700" y="2717800"/>
              <a:ext cx="1397000" cy="6477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NG"/>
                <a:t>ADC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0A6BC1-4E9C-E704-40B4-6715C64AC707}"/>
                </a:ext>
              </a:extLst>
            </p:cNvPr>
            <p:cNvSpPr/>
            <p:nvPr/>
          </p:nvSpPr>
          <p:spPr>
            <a:xfrm>
              <a:off x="4203700" y="2705100"/>
              <a:ext cx="1397000" cy="6477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NG"/>
                <a:t>TRIGGER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042B61-9E0D-117E-1185-343377BB7A69}"/>
                </a:ext>
              </a:extLst>
            </p:cNvPr>
            <p:cNvSpPr/>
            <p:nvPr/>
          </p:nvSpPr>
          <p:spPr>
            <a:xfrm>
              <a:off x="6413500" y="2692400"/>
              <a:ext cx="1397000" cy="6477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NG" sz="1600"/>
                <a:t>Recording &amp; Analyzing the Signal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7CA987-BB92-DBAE-656D-E2E5035E0352}"/>
                </a:ext>
              </a:extLst>
            </p:cNvPr>
            <p:cNvSpPr/>
            <p:nvPr/>
          </p:nvSpPr>
          <p:spPr>
            <a:xfrm>
              <a:off x="8307029" y="3860800"/>
              <a:ext cx="1397000" cy="6477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NG" sz="1600"/>
                <a:t>Estimates of different measures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BA82717-9C8F-A17D-55CD-506887B8E521}"/>
                </a:ext>
              </a:extLst>
            </p:cNvPr>
            <p:cNvCxnSpPr>
              <a:cxnSpLocks/>
            </p:cNvCxnSpPr>
            <p:nvPr/>
          </p:nvCxnSpPr>
          <p:spPr>
            <a:xfrm>
              <a:off x="1282700" y="3009900"/>
              <a:ext cx="76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76DFFF7-6FD4-98B7-88F8-2C86507A2C5D}"/>
                </a:ext>
              </a:extLst>
            </p:cNvPr>
            <p:cNvCxnSpPr>
              <a:cxnSpLocks/>
            </p:cNvCxnSpPr>
            <p:nvPr/>
          </p:nvCxnSpPr>
          <p:spPr>
            <a:xfrm>
              <a:off x="3441700" y="3009900"/>
              <a:ext cx="76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BBA4BB-9A80-3B8E-EA3B-671CECDFD912}"/>
                </a:ext>
              </a:extLst>
            </p:cNvPr>
            <p:cNvCxnSpPr>
              <a:cxnSpLocks/>
            </p:cNvCxnSpPr>
            <p:nvPr/>
          </p:nvCxnSpPr>
          <p:spPr>
            <a:xfrm>
              <a:off x="5600700" y="2997200"/>
              <a:ext cx="76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E613F16-3966-9CF1-F08F-541A13620EA6}"/>
                </a:ext>
              </a:extLst>
            </p:cNvPr>
            <p:cNvCxnSpPr>
              <a:cxnSpLocks/>
            </p:cNvCxnSpPr>
            <p:nvPr/>
          </p:nvCxnSpPr>
          <p:spPr>
            <a:xfrm>
              <a:off x="8980129" y="3352390"/>
              <a:ext cx="6965" cy="5207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434ACD-1E90-02A1-FE05-5A20374F8659}"/>
                </a:ext>
              </a:extLst>
            </p:cNvPr>
            <p:cNvCxnSpPr>
              <a:cxnSpLocks/>
            </p:cNvCxnSpPr>
            <p:nvPr/>
          </p:nvCxnSpPr>
          <p:spPr>
            <a:xfrm>
              <a:off x="8980129" y="4523581"/>
              <a:ext cx="25400" cy="520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B5F3985-84D6-DE3F-A6B6-13E5B1CCEE24}"/>
                </a:ext>
              </a:extLst>
            </p:cNvPr>
            <p:cNvCxnSpPr>
              <a:cxnSpLocks/>
            </p:cNvCxnSpPr>
            <p:nvPr/>
          </p:nvCxnSpPr>
          <p:spPr>
            <a:xfrm>
              <a:off x="7810500" y="3003345"/>
              <a:ext cx="503904" cy="12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7D1691C-D659-74BB-1AA3-70546CC3F0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90154" y="2250722"/>
              <a:ext cx="6490792" cy="402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20596F0-4907-E3E0-B25D-844FD4E72C50}"/>
                </a:ext>
              </a:extLst>
            </p:cNvPr>
            <p:cNvCxnSpPr>
              <a:cxnSpLocks/>
            </p:cNvCxnSpPr>
            <p:nvPr/>
          </p:nvCxnSpPr>
          <p:spPr>
            <a:xfrm>
              <a:off x="3822700" y="2222500"/>
              <a:ext cx="0" cy="787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784B112-64DF-4D53-C529-8005D4FF70B9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2222500"/>
              <a:ext cx="0" cy="495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7DDEBF-0CE0-ABB1-2813-D325FEE4A452}"/>
                </a:ext>
              </a:extLst>
            </p:cNvPr>
            <p:cNvSpPr txBox="1"/>
            <p:nvPr/>
          </p:nvSpPr>
          <p:spPr>
            <a:xfrm>
              <a:off x="1155700" y="260985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G"/>
                <a:t>S(t)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D30DBC-F97C-B7B2-CC11-81020CC7CF87}"/>
                </a:ext>
              </a:extLst>
            </p:cNvPr>
            <p:cNvSpPr txBox="1"/>
            <p:nvPr/>
          </p:nvSpPr>
          <p:spPr>
            <a:xfrm>
              <a:off x="2247903" y="1831756"/>
              <a:ext cx="5244683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NG"/>
                <a:t>Fs sampling frequency imposed on microcontroller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8B2425-C7AC-1761-ECE9-F55D619192AC}"/>
                </a:ext>
              </a:extLst>
            </p:cNvPr>
            <p:cNvSpPr txBox="1"/>
            <p:nvPr/>
          </p:nvSpPr>
          <p:spPr>
            <a:xfrm>
              <a:off x="3581400" y="3105150"/>
              <a:ext cx="6477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G" sz="1400"/>
                <a:t>S(ms)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F7EFAA-D2BA-C57E-2040-59BB0227C5DE}"/>
                </a:ext>
              </a:extLst>
            </p:cNvPr>
            <p:cNvSpPr txBox="1"/>
            <p:nvPr/>
          </p:nvSpPr>
          <p:spPr>
            <a:xfrm>
              <a:off x="5727700" y="3086101"/>
              <a:ext cx="685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G" sz="1200"/>
                <a:t>S(mte)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7510ED-1DA3-0028-C9F0-30C5FA6867B3}"/>
                </a:ext>
              </a:extLst>
            </p:cNvPr>
            <p:cNvSpPr txBox="1"/>
            <p:nvPr/>
          </p:nvSpPr>
          <p:spPr>
            <a:xfrm>
              <a:off x="9081729" y="3431977"/>
              <a:ext cx="1358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G" sz="1400"/>
                <a:t>Key detected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F32039-E6AD-A4A2-0BA7-FD16CF962F1C}"/>
                </a:ext>
              </a:extLst>
            </p:cNvPr>
            <p:cNvSpPr txBox="1"/>
            <p:nvPr/>
          </p:nvSpPr>
          <p:spPr>
            <a:xfrm>
              <a:off x="10375285" y="1867705"/>
              <a:ext cx="17589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G" sz="1400"/>
                <a:t>Key not detected recompute power for another sample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7BD64A-9916-C868-2779-A70ECFE68702}"/>
                </a:ext>
              </a:extLst>
            </p:cNvPr>
            <p:cNvSpPr/>
            <p:nvPr/>
          </p:nvSpPr>
          <p:spPr>
            <a:xfrm>
              <a:off x="8373806" y="2686254"/>
              <a:ext cx="1397000" cy="6477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 dirty="0">
                  <a:cs typeface="Calibri"/>
                </a:rPr>
                <a:t>Filter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9070523-7C67-5145-C2E2-BEC074224050}"/>
                </a:ext>
              </a:extLst>
            </p:cNvPr>
            <p:cNvCxnSpPr>
              <a:cxnSpLocks/>
            </p:cNvCxnSpPr>
            <p:nvPr/>
          </p:nvCxnSpPr>
          <p:spPr>
            <a:xfrm>
              <a:off x="9783096" y="3021780"/>
              <a:ext cx="503904" cy="12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8743F4C-8EE0-40B3-9C49-EAEB91D68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5455" y="2265515"/>
              <a:ext cx="0" cy="774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F7E1307-96C0-DE91-9522-14B0B8E17A88}"/>
                </a:ext>
              </a:extLst>
            </p:cNvPr>
            <p:cNvCxnSpPr/>
            <p:nvPr/>
          </p:nvCxnSpPr>
          <p:spPr>
            <a:xfrm flipH="1">
              <a:off x="8052622" y="2228292"/>
              <a:ext cx="1228" cy="80993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0593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D08B-A57F-1A9C-75E7-171D7E17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G"/>
              <a:t>Trigger System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9C2B6-F581-DC52-3764-391A6A93A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5400" y="5530850"/>
            <a:ext cx="2743200" cy="365125"/>
          </a:xfrm>
        </p:spPr>
        <p:txBody>
          <a:bodyPr/>
          <a:lstStyle/>
          <a:p>
            <a:fld id="{5F4EEB51-FD4B-2F4B-BBD4-67F8A9A45798}" type="slidenum">
              <a:rPr lang="en-NG" smtClean="0"/>
              <a:t>11</a:t>
            </a:fld>
            <a:endParaRPr lang="en-N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2D00C-44C1-7603-86E5-4BCB82835CC8}"/>
              </a:ext>
            </a:extLst>
          </p:cNvPr>
          <p:cNvSpPr/>
          <p:nvPr/>
        </p:nvSpPr>
        <p:spPr>
          <a:xfrm>
            <a:off x="5381329" y="2695583"/>
            <a:ext cx="935611" cy="7413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G" sz="1600"/>
              <a:t>Power </a:t>
            </a:r>
          </a:p>
          <a:p>
            <a:pPr algn="ctr"/>
            <a:r>
              <a:rPr lang="en-NG" sz="1600"/>
              <a:t>Computation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6711D-0870-4F89-2511-A731E361F5F6}"/>
              </a:ext>
            </a:extLst>
          </p:cNvPr>
          <p:cNvSpPr/>
          <p:nvPr/>
        </p:nvSpPr>
        <p:spPr>
          <a:xfrm>
            <a:off x="6565947" y="2700348"/>
            <a:ext cx="1346200" cy="7366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G" sz="1300"/>
              <a:t>Is power greater than the silence threshold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62BDE3-48E8-90FB-9BD0-46D46FA95370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562501" y="3066266"/>
            <a:ext cx="818828" cy="2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374BBB-F24B-0117-2105-D5AD5E2A78D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326209" y="3068648"/>
            <a:ext cx="239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D909EE-1D29-C8C3-0D7F-85EE0EFC5FC4}"/>
              </a:ext>
            </a:extLst>
          </p:cNvPr>
          <p:cNvSpPr txBox="1"/>
          <p:nvPr/>
        </p:nvSpPr>
        <p:spPr>
          <a:xfrm>
            <a:off x="1510260" y="2700348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G"/>
              <a:t>S(mts)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6E0CC-2743-3C66-3206-3047B06F1E56}"/>
              </a:ext>
            </a:extLst>
          </p:cNvPr>
          <p:cNvSpPr txBox="1"/>
          <p:nvPr/>
        </p:nvSpPr>
        <p:spPr>
          <a:xfrm>
            <a:off x="1650269" y="2244257"/>
            <a:ext cx="155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G"/>
              <a:t>Discrete Signal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011E41-7D7B-3C92-80E5-531B61178038}"/>
              </a:ext>
            </a:extLst>
          </p:cNvPr>
          <p:cNvCxnSpPr>
            <a:cxnSpLocks/>
          </p:cNvCxnSpPr>
          <p:nvPr/>
        </p:nvCxnSpPr>
        <p:spPr>
          <a:xfrm>
            <a:off x="7009914" y="2196269"/>
            <a:ext cx="2100" cy="50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F2C1DD-ED9B-6795-16F0-F4814C3F1CEE}"/>
              </a:ext>
            </a:extLst>
          </p:cNvPr>
          <p:cNvSpPr txBox="1"/>
          <p:nvPr/>
        </p:nvSpPr>
        <p:spPr>
          <a:xfrm>
            <a:off x="4311666" y="1758483"/>
            <a:ext cx="185198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NG"/>
              <a:t>Silence-Threshold</a:t>
            </a:r>
            <a:endParaRPr lang="en-US">
              <a:cs typeface="Calibri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CC9BC4-9357-54BB-2BC8-04302767632C}"/>
              </a:ext>
            </a:extLst>
          </p:cNvPr>
          <p:cNvCxnSpPr/>
          <p:nvPr/>
        </p:nvCxnSpPr>
        <p:spPr>
          <a:xfrm>
            <a:off x="7221561" y="3411072"/>
            <a:ext cx="0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B10F9E1-5301-AB1A-72E0-BE445BD4C33F}"/>
              </a:ext>
            </a:extLst>
          </p:cNvPr>
          <p:cNvSpPr txBox="1"/>
          <p:nvPr/>
        </p:nvSpPr>
        <p:spPr>
          <a:xfrm>
            <a:off x="4307163" y="3919529"/>
            <a:ext cx="412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Recompute the power for another sample</a:t>
            </a:r>
            <a:endParaRPr lang="en-NG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47BA0B-5CE1-B06E-4D75-7FB3AF426A4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912147" y="3063883"/>
            <a:ext cx="449283" cy="4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A6637F-0D76-A8CD-6759-98B3197E1606}"/>
              </a:ext>
            </a:extLst>
          </p:cNvPr>
          <p:cNvSpPr txBox="1"/>
          <p:nvPr/>
        </p:nvSpPr>
        <p:spPr>
          <a:xfrm>
            <a:off x="8686072" y="2857371"/>
            <a:ext cx="2234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Key detection process</a:t>
            </a:r>
            <a:endParaRPr lang="en-N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8FE28-DEEB-7803-B1E8-7FE0B857D9DF}"/>
              </a:ext>
            </a:extLst>
          </p:cNvPr>
          <p:cNvSpPr/>
          <p:nvPr/>
        </p:nvSpPr>
        <p:spPr>
          <a:xfrm>
            <a:off x="4113175" y="2698997"/>
            <a:ext cx="1009417" cy="7413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G" sz="1600"/>
              <a:t>Sample Signal (Fs/4)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9D0212-D2CE-EB15-1FB8-7B243EB72A9C}"/>
              </a:ext>
            </a:extLst>
          </p:cNvPr>
          <p:cNvCxnSpPr>
            <a:cxnSpLocks/>
          </p:cNvCxnSpPr>
          <p:nvPr/>
        </p:nvCxnSpPr>
        <p:spPr>
          <a:xfrm>
            <a:off x="1712862" y="3071827"/>
            <a:ext cx="800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1310899-ADD7-71EB-BDE8-1F56C6253C3E}"/>
              </a:ext>
            </a:extLst>
          </p:cNvPr>
          <p:cNvSpPr/>
          <p:nvPr/>
        </p:nvSpPr>
        <p:spPr>
          <a:xfrm>
            <a:off x="2531021" y="2704646"/>
            <a:ext cx="1357630" cy="7413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G" sz="1600"/>
              <a:t>Establish Silence Level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57EF89-4265-CEFC-0BCE-2912327A994F}"/>
              </a:ext>
            </a:extLst>
          </p:cNvPr>
          <p:cNvCxnSpPr>
            <a:cxnSpLocks/>
          </p:cNvCxnSpPr>
          <p:nvPr/>
        </p:nvCxnSpPr>
        <p:spPr>
          <a:xfrm>
            <a:off x="3888651" y="3071827"/>
            <a:ext cx="239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81FC1F-84FB-07B0-67A0-3385FD0026AE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3189989" y="2139719"/>
            <a:ext cx="19847" cy="564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EFEA11-21A1-88E6-5AA0-DDFC681C24BB}"/>
              </a:ext>
            </a:extLst>
          </p:cNvPr>
          <p:cNvCxnSpPr>
            <a:cxnSpLocks/>
          </p:cNvCxnSpPr>
          <p:nvPr/>
        </p:nvCxnSpPr>
        <p:spPr>
          <a:xfrm>
            <a:off x="3207509" y="2170454"/>
            <a:ext cx="3802405" cy="25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7E6755D-9E70-B5BD-1945-D9905C234C8E}"/>
              </a:ext>
            </a:extLst>
          </p:cNvPr>
          <p:cNvSpPr txBox="1"/>
          <p:nvPr/>
        </p:nvSpPr>
        <p:spPr>
          <a:xfrm>
            <a:off x="7558567" y="2211938"/>
            <a:ext cx="138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Wake Device</a:t>
            </a:r>
            <a:endParaRPr lang="en-NG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A66147-8C6D-D977-F3DA-2CA6B1D89168}"/>
              </a:ext>
            </a:extLst>
          </p:cNvPr>
          <p:cNvCxnSpPr>
            <a:cxnSpLocks/>
          </p:cNvCxnSpPr>
          <p:nvPr/>
        </p:nvCxnSpPr>
        <p:spPr>
          <a:xfrm>
            <a:off x="8105298" y="2562989"/>
            <a:ext cx="2100" cy="50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9D30D9-C746-29F8-2611-4B17A2453AC8}"/>
              </a:ext>
            </a:extLst>
          </p:cNvPr>
          <p:cNvCxnSpPr>
            <a:cxnSpLocks/>
          </p:cNvCxnSpPr>
          <p:nvPr/>
        </p:nvCxnSpPr>
        <p:spPr>
          <a:xfrm flipH="1">
            <a:off x="4617883" y="3779373"/>
            <a:ext cx="2621164" cy="21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7716C6-FE77-5A48-9840-294EBE8B88C3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4617883" y="3440362"/>
            <a:ext cx="1" cy="360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691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3" descr="图示&#10;&#10;已自动生成说明">
            <a:extLst>
              <a:ext uri="{FF2B5EF4-FFF2-40B4-BE49-F238E27FC236}">
                <a16:creationId xmlns:a16="http://schemas.microsoft.com/office/drawing/2014/main" id="{B0019543-31AB-0D4E-63D1-CA4DF76D5F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37084" y="1336353"/>
            <a:ext cx="7924799" cy="5394049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2E3408-B00E-958A-B857-BF947971CA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>
                <a:ea typeface="等线"/>
                <a:cs typeface="Calibri"/>
              </a:rPr>
              <a:t>1.Design idea</a:t>
            </a:r>
            <a:endParaRPr lang="zh-CN" altLang="en-US">
              <a:ea typeface="等线" panose="02010600030101010101" pitchFamily="2" charset="-122"/>
              <a:cs typeface="Calibri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3AC63C-1144-2942-AE5B-BE9E560B2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12</a:t>
            </a:fld>
            <a:endParaRPr lang="en-N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761DB54-6F90-EF9A-ADB0-391ABE7C616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>
                <a:ea typeface="等线 Light"/>
                <a:cs typeface="Calibri Light"/>
              </a:rPr>
              <a:t>Filter design and implement</a:t>
            </a:r>
            <a:endParaRPr lang="zh-CN" altLang="en-US" b="1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F6FB87-7AEC-B3E8-99A0-AC81D383189A}"/>
              </a:ext>
            </a:extLst>
          </p:cNvPr>
          <p:cNvSpPr txBox="1"/>
          <p:nvPr/>
        </p:nvSpPr>
        <p:spPr>
          <a:xfrm>
            <a:off x="2642517" y="3117914"/>
            <a:ext cx="13670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  <a:cs typeface="Calibri"/>
              </a:rPr>
              <a:t>Key or nosie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090B19-8FAE-36D9-EB89-A1F106A5DB45}"/>
              </a:ext>
            </a:extLst>
          </p:cNvPr>
          <p:cNvSpPr txBox="1"/>
          <p:nvPr/>
        </p:nvSpPr>
        <p:spPr>
          <a:xfrm>
            <a:off x="5279107" y="2655806"/>
            <a:ext cx="136705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  <a:cs typeface="Calibri"/>
              </a:rPr>
              <a:t>Only 440HZ key "la" can pass</a:t>
            </a:r>
          </a:p>
        </p:txBody>
      </p:sp>
    </p:spTree>
    <p:extLst>
      <p:ext uri="{BB962C8B-B14F-4D97-AF65-F5344CB8AC3E}">
        <p14:creationId xmlns:p14="http://schemas.microsoft.com/office/powerpoint/2010/main" val="503270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7C17221-0FB9-62F7-E40B-9EDEC78C0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2800">
                <a:latin typeface="+mn-lt"/>
                <a:ea typeface="等线"/>
                <a:cs typeface="Calibri"/>
              </a:rPr>
              <a:t>2.</a:t>
            </a:r>
            <a:r>
              <a:rPr lang="en-US" altLang="en-US" sz="2800">
                <a:latin typeface="+mn-lt"/>
                <a:ea typeface="等线"/>
                <a:cs typeface="Calibri"/>
              </a:rPr>
              <a:t>Matlab simulation</a:t>
            </a:r>
            <a:endParaRPr lang="en-US" altLang="zh-CN" sz="2800">
              <a:latin typeface="+mn-lt"/>
              <a:ea typeface="等线"/>
              <a:cs typeface="Calibri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AA1A9A-2514-D288-F91D-363D5B449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altLang="zh-CN" sz="1900">
                <a:ea typeface="等线"/>
              </a:rPr>
              <a:t>By using </a:t>
            </a:r>
            <a:r>
              <a:rPr lang="en-US" altLang="zh-CN" sz="1900" err="1">
                <a:ea typeface="等线"/>
              </a:rPr>
              <a:t>filterDesigner</a:t>
            </a:r>
            <a:r>
              <a:rPr lang="en-US" altLang="zh-CN" sz="1900">
                <a:ea typeface="等线"/>
              </a:rPr>
              <a:t>, filters can be easily designed in Matlab.</a:t>
            </a:r>
            <a:endParaRPr lang="en-US" altLang="zh-CN" sz="1900">
              <a:ea typeface="等线"/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zh-CN" sz="1900">
                <a:ea typeface="等线"/>
              </a:rPr>
              <a:t>In this case , we need to choose these parameter when designing the filter:</a:t>
            </a:r>
            <a:endParaRPr lang="en-US" altLang="zh-CN" sz="1900">
              <a:ea typeface="等线"/>
              <a:cs typeface="Calibri"/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altLang="zh-CN" sz="1900" err="1">
                <a:ea typeface="等线"/>
              </a:rPr>
              <a:t>Samplign</a:t>
            </a:r>
            <a:r>
              <a:rPr lang="en-US" altLang="zh-CN" sz="1900">
                <a:ea typeface="等线"/>
              </a:rPr>
              <a:t> frequency =&gt; 2B</a:t>
            </a:r>
            <a:endParaRPr lang="en-US" altLang="zh-CN" sz="1900">
              <a:ea typeface="等线"/>
              <a:cs typeface="Calibri"/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altLang="zh-CN" sz="1900">
                <a:ea typeface="等线"/>
              </a:rPr>
              <a:t>Design method : FIR;</a:t>
            </a:r>
            <a:endParaRPr lang="en-US" altLang="zh-CN" sz="1900">
              <a:ea typeface="等线"/>
              <a:cs typeface="Calibri"/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altLang="zh-CN" sz="1900">
                <a:ea typeface="等线"/>
              </a:rPr>
              <a:t>Response type: Bandpass</a:t>
            </a:r>
            <a:endParaRPr lang="en-US" altLang="zh-CN" sz="1900">
              <a:ea typeface="等线"/>
              <a:cs typeface="Calibri"/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altLang="zh-CN" sz="1900">
                <a:ea typeface="等线"/>
              </a:rPr>
              <a:t>Other parameters..</a:t>
            </a:r>
            <a:endParaRPr lang="en-US" altLang="zh-CN" sz="1900">
              <a:ea typeface="等线"/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altLang="zh-CN" sz="1900"/>
          </a:p>
          <a:p>
            <a:pPr indent="-228600">
              <a:buFont typeface="Arial" panose="020B0604020202020204" pitchFamily="34" charset="0"/>
              <a:buChar char="•"/>
            </a:pPr>
            <a:endParaRPr lang="en-US" altLang="zh-CN" sz="1900"/>
          </a:p>
          <a:p>
            <a:pPr indent="-228600">
              <a:buFont typeface="Arial" panose="020B0604020202020204" pitchFamily="34" charset="0"/>
              <a:buChar char="•"/>
            </a:pPr>
            <a:endParaRPr lang="en-US" altLang="zh-CN" sz="1900"/>
          </a:p>
        </p:txBody>
      </p:sp>
      <p:pic>
        <p:nvPicPr>
          <p:cNvPr id="6" name="图片 6" descr="图形用户界面&#10;&#10;已自动生成说明">
            <a:extLst>
              <a:ext uri="{FF2B5EF4-FFF2-40B4-BE49-F238E27FC236}">
                <a16:creationId xmlns:a16="http://schemas.microsoft.com/office/drawing/2014/main" id="{4D0B33F9-8A2F-A0B4-1C82-C3910FA8C65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558" r="558"/>
          <a:stretch/>
        </p:blipFill>
        <p:spPr>
          <a:xfrm>
            <a:off x="4654296" y="706164"/>
            <a:ext cx="3615089" cy="2317462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FBC503-F9A8-0463-86D7-C33CE192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F4EEB51-FD4B-2F4B-BBD4-67F8A9A45798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FADBD0-8F80-0A0A-26BF-43F3B9A4E1BD}"/>
              </a:ext>
            </a:extLst>
          </p:cNvPr>
          <p:cNvSpPr txBox="1"/>
          <p:nvPr/>
        </p:nvSpPr>
        <p:spPr>
          <a:xfrm>
            <a:off x="8680035" y="1605048"/>
            <a:ext cx="21531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  <a:cs typeface="Calibri"/>
              </a:rPr>
              <a:t>Filter Designeer tool</a:t>
            </a:r>
          </a:p>
        </p:txBody>
      </p:sp>
      <p:pic>
        <p:nvPicPr>
          <p:cNvPr id="9" name="图片 9" descr="图表&#10;&#10;已自动生成说明">
            <a:extLst>
              <a:ext uri="{FF2B5EF4-FFF2-40B4-BE49-F238E27FC236}">
                <a16:creationId xmlns:a16="http://schemas.microsoft.com/office/drawing/2014/main" id="{0E94AA87-E790-2781-9FD3-AEA516965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706" y="3413096"/>
            <a:ext cx="3721768" cy="28070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24A747-7FD7-C5D4-18DC-AC71C6745B63}"/>
              </a:ext>
            </a:extLst>
          </p:cNvPr>
          <p:cNvSpPr txBox="1"/>
          <p:nvPr/>
        </p:nvSpPr>
        <p:spPr>
          <a:xfrm>
            <a:off x="5206917" y="3794794"/>
            <a:ext cx="250604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  <a:cs typeface="Calibri"/>
              </a:rPr>
              <a:t>Compare the response of the input signal and the output signal in the frequency domain.</a:t>
            </a:r>
          </a:p>
          <a:p>
            <a:r>
              <a:rPr lang="zh-CN" altLang="en-US">
                <a:ea typeface="等线"/>
                <a:cs typeface="Calibri"/>
              </a:rPr>
              <a:t>Result means input signal could pass the filter.</a:t>
            </a:r>
          </a:p>
        </p:txBody>
      </p:sp>
    </p:spTree>
    <p:extLst>
      <p:ext uri="{BB962C8B-B14F-4D97-AF65-F5344CB8AC3E}">
        <p14:creationId xmlns:p14="http://schemas.microsoft.com/office/powerpoint/2010/main" val="204249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2F5F5-3B30-1D52-3DE9-0E1BAFD7C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latin typeface="+mn-lt"/>
                <a:ea typeface="等线"/>
                <a:cs typeface="Calibri"/>
              </a:rPr>
              <a:t>3. Principle of FIR filter and implementation</a:t>
            </a:r>
            <a:endParaRPr lang="zh-CN" altLang="en-US" sz="2800" err="1">
              <a:latin typeface="+mn-lt"/>
              <a:ea typeface="等线"/>
              <a:cs typeface="Calibri"/>
            </a:endParaRPr>
          </a:p>
        </p:txBody>
      </p:sp>
      <p:pic>
        <p:nvPicPr>
          <p:cNvPr id="5" name="图片 5" descr="文本, 白板&#10;&#10;已自动生成说明">
            <a:extLst>
              <a:ext uri="{FF2B5EF4-FFF2-40B4-BE49-F238E27FC236}">
                <a16:creationId xmlns:a16="http://schemas.microsoft.com/office/drawing/2014/main" id="{5724CC0B-8BF2-6B1A-2E7E-A6166A381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159" y="1392489"/>
            <a:ext cx="4465683" cy="209742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9A74A7-6BEB-1FF8-E5B0-B4287ACF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14</a:t>
            </a:fld>
            <a:endParaRPr lang="en-NG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9A6481-85E5-636C-F4D7-D4363EBDC162}"/>
              </a:ext>
            </a:extLst>
          </p:cNvPr>
          <p:cNvSpPr txBox="1"/>
          <p:nvPr/>
        </p:nvSpPr>
        <p:spPr>
          <a:xfrm>
            <a:off x="506582" y="3562184"/>
            <a:ext cx="62438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  <a:cs typeface="Calibri"/>
              </a:rPr>
              <a:t>Convolution in time-domain = mutiplying in frequency-domain</a:t>
            </a:r>
          </a:p>
        </p:txBody>
      </p:sp>
      <p:pic>
        <p:nvPicPr>
          <p:cNvPr id="8" name="图片 8" descr="文本, 信件&#10;&#10;已自动生成说明">
            <a:extLst>
              <a:ext uri="{FF2B5EF4-FFF2-40B4-BE49-F238E27FC236}">
                <a16:creationId xmlns:a16="http://schemas.microsoft.com/office/drawing/2014/main" id="{5BC87598-4864-4530-EB02-4B79B00D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31" y="4160150"/>
            <a:ext cx="4764505" cy="17621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20BCD0C-EF4B-2707-8B61-97571B8E3F7E}"/>
              </a:ext>
            </a:extLst>
          </p:cNvPr>
          <p:cNvSpPr txBox="1"/>
          <p:nvPr/>
        </p:nvSpPr>
        <p:spPr>
          <a:xfrm>
            <a:off x="1132224" y="6032667"/>
            <a:ext cx="62438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  <a:cs typeface="Calibri"/>
              </a:rPr>
              <a:t>N: length of sample—NBSAMPLE 1000;</a:t>
            </a:r>
          </a:p>
          <a:p>
            <a:r>
              <a:rPr lang="zh-CN" altLang="en-US">
                <a:ea typeface="等线"/>
                <a:cs typeface="Calibri"/>
              </a:rPr>
              <a:t>M: order of filter ---- number of coefficient;</a:t>
            </a:r>
          </a:p>
        </p:txBody>
      </p:sp>
      <p:pic>
        <p:nvPicPr>
          <p:cNvPr id="10" name="图片 10" descr="文本, 信件&#10;&#10;已自动生成说明">
            <a:extLst>
              <a:ext uri="{FF2B5EF4-FFF2-40B4-BE49-F238E27FC236}">
                <a16:creationId xmlns:a16="http://schemas.microsoft.com/office/drawing/2014/main" id="{2BAE1FC1-906F-8B9B-26B2-A0D4D29F5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368" y="2280365"/>
            <a:ext cx="4138864" cy="2930936"/>
          </a:xfrm>
          <a:prstGeom prst="rect">
            <a:avLst/>
          </a:prstGeom>
        </p:spPr>
      </p:pic>
      <p:pic>
        <p:nvPicPr>
          <p:cNvPr id="11" name="图形 11" descr="徽章 1 纯色填充">
            <a:extLst>
              <a:ext uri="{FF2B5EF4-FFF2-40B4-BE49-F238E27FC236}">
                <a16:creationId xmlns:a16="http://schemas.microsoft.com/office/drawing/2014/main" id="{41B64FC0-EE6F-8CD7-7772-57E3091CA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347" y="1495926"/>
            <a:ext cx="609600" cy="585537"/>
          </a:xfrm>
          <a:prstGeom prst="rect">
            <a:avLst/>
          </a:prstGeom>
        </p:spPr>
      </p:pic>
      <p:pic>
        <p:nvPicPr>
          <p:cNvPr id="12" name="图形 12" descr="徽章 纯色填充">
            <a:extLst>
              <a:ext uri="{FF2B5EF4-FFF2-40B4-BE49-F238E27FC236}">
                <a16:creationId xmlns:a16="http://schemas.microsoft.com/office/drawing/2014/main" id="{226CC365-BB31-6C1A-EC8F-007FD6030E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3347" y="4094747"/>
            <a:ext cx="633664" cy="60158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2E8A252-F839-6C49-C838-3EB616C9EA8F}"/>
              </a:ext>
            </a:extLst>
          </p:cNvPr>
          <p:cNvSpPr txBox="1"/>
          <p:nvPr/>
        </p:nvSpPr>
        <p:spPr>
          <a:xfrm>
            <a:off x="6754981" y="5407026"/>
            <a:ext cx="51048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  <a:cs typeface="Calibri"/>
              </a:rPr>
              <a:t>Inplement the left formula on energia by c language</a:t>
            </a:r>
          </a:p>
        </p:txBody>
      </p:sp>
    </p:spTree>
    <p:extLst>
      <p:ext uri="{BB962C8B-B14F-4D97-AF65-F5344CB8AC3E}">
        <p14:creationId xmlns:p14="http://schemas.microsoft.com/office/powerpoint/2010/main" val="3641721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87225-41EA-72E9-EFD2-3262FB2B0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2800">
                <a:latin typeface="+mn-lt"/>
                <a:ea typeface="等线"/>
                <a:cs typeface="Calibri"/>
              </a:rPr>
              <a:t>4.Calculate power</a:t>
            </a:r>
            <a:endParaRPr lang="zh-CN" altLang="en-US" sz="2800">
              <a:latin typeface="+mn-lt"/>
              <a:ea typeface="等线"/>
              <a:cs typeface="Calibri"/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AA3F5-A8FE-A6E7-101F-6EB4286FD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200">
              <a:cs typeface="Calibri"/>
            </a:endParaRPr>
          </a:p>
          <a:p>
            <a:pPr marL="0" indent="0">
              <a:buNone/>
            </a:pPr>
            <a:endParaRPr lang="en-US" sz="2200">
              <a:cs typeface="Calibri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A62014A-59E6-AC14-CBF0-1697BB75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1" b="400"/>
          <a:stretch/>
        </p:blipFill>
        <p:spPr>
          <a:xfrm>
            <a:off x="7636910" y="1002952"/>
            <a:ext cx="3401275" cy="5018137"/>
          </a:xfrm>
          <a:prstGeom prst="rect">
            <a:avLst/>
          </a:prstGeom>
        </p:spPr>
      </p:pic>
      <p:pic>
        <p:nvPicPr>
          <p:cNvPr id="5" name="图片 6" descr="图形用户界面, 文本, 应用程序, 电子邮件&#10;&#10;已自动生成说明">
            <a:extLst>
              <a:ext uri="{FF2B5EF4-FFF2-40B4-BE49-F238E27FC236}">
                <a16:creationId xmlns:a16="http://schemas.microsoft.com/office/drawing/2014/main" id="{18946B2C-6C5B-A576-9E12-99841DD0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093" y="2848620"/>
            <a:ext cx="4482685" cy="24890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8D23D-E266-AF4F-18C1-8FEB9A7A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F4EEB51-FD4B-2F4B-BBD4-67F8A9A45798}" type="slidenum">
              <a:rPr lang="en-NG" smtClean="0"/>
              <a:pPr>
                <a:spcAft>
                  <a:spcPts val="600"/>
                </a:spcAft>
              </a:pPr>
              <a:t>15</a:t>
            </a:fld>
            <a:endParaRPr lang="en-NG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096A21-30DC-ED21-C593-E0E18165515F}"/>
              </a:ext>
            </a:extLst>
          </p:cNvPr>
          <p:cNvSpPr txBox="1"/>
          <p:nvPr/>
        </p:nvSpPr>
        <p:spPr>
          <a:xfrm>
            <a:off x="867529" y="5495258"/>
            <a:ext cx="59230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>
                <a:latin typeface="等线"/>
                <a:ea typeface="等线"/>
                <a:cs typeface="Calibri"/>
              </a:rPr>
              <a:t>E</a:t>
            </a:r>
            <a:r>
              <a:rPr lang="zh-CN">
                <a:latin typeface="等线"/>
                <a:ea typeface="等线"/>
                <a:cs typeface="Calibri"/>
              </a:rPr>
              <a:t>n</a:t>
            </a:r>
            <a:r>
              <a:rPr lang="en-US" altLang="zh-CN">
                <a:latin typeface="等线"/>
                <a:ea typeface="等线"/>
                <a:cs typeface="Calibri"/>
              </a:rPr>
              <a:t>valuate if the key be detected by calculate the output power of the filter signal. Key is detected when power is more than power1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83003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21DF67-ACA9-4FC3-4FFA-CF0117749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NG" sz="5400"/>
              <a:t>Energy Conservation</a:t>
            </a:r>
          </a:p>
        </p:txBody>
      </p:sp>
      <p:pic>
        <p:nvPicPr>
          <p:cNvPr id="6" name="Picture 5" descr="Close up of a solar panel">
            <a:extLst>
              <a:ext uri="{FF2B5EF4-FFF2-40B4-BE49-F238E27FC236}">
                <a16:creationId xmlns:a16="http://schemas.microsoft.com/office/drawing/2014/main" id="{7327ADBD-937E-5B2B-DA97-DFF8592A4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55" r="27180" b="-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E267F-30F4-95A0-2E37-2902136A7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>
                <a:cs typeface="Calibri"/>
              </a:rPr>
              <a:t>The product consumes 456mw of power</a:t>
            </a:r>
            <a:endParaRPr lang="en-US" sz="2000"/>
          </a:p>
          <a:p>
            <a:r>
              <a:rPr lang="en-NG" sz="2000"/>
              <a:t>The product is expected to run for 13 hours a day.</a:t>
            </a:r>
            <a:endParaRPr lang="en-US" sz="2000">
              <a:cs typeface="Calibri"/>
            </a:endParaRPr>
          </a:p>
          <a:p>
            <a:r>
              <a:rPr lang="en-NG" sz="2000"/>
              <a:t>Consequently, the power consumption is 6000mwh.</a:t>
            </a:r>
            <a:endParaRPr lang="en-NG" sz="2000">
              <a:cs typeface="Calibri"/>
            </a:endParaRPr>
          </a:p>
          <a:p>
            <a:r>
              <a:rPr lang="en-NG" sz="2000"/>
              <a:t>Therefore, energy consumed in 1 year = 6000 x 365 = 2,190,000mwh</a:t>
            </a:r>
            <a:endParaRPr lang="en-NG" sz="2000">
              <a:cs typeface="Calibri"/>
            </a:endParaRPr>
          </a:p>
          <a:p>
            <a:r>
              <a:rPr lang="en-GB" sz="2000"/>
              <a:t>i.e. 2.19Kwh</a:t>
            </a:r>
            <a:endParaRPr lang="en-GB" sz="2000">
              <a:cs typeface="Calibri"/>
            </a:endParaRPr>
          </a:p>
          <a:p>
            <a:r>
              <a:rPr lang="en-GB" sz="2000"/>
              <a:t>This equivalent to 0.0009 Metric Tons of CO2 = 1 pound of coal burned = 0.001 acres of US forest in 1 year. </a:t>
            </a:r>
          </a:p>
          <a:p>
            <a:r>
              <a:rPr lang="en-GB" sz="2000">
                <a:cs typeface="Calibri"/>
              </a:rPr>
              <a:t>To conserve the battery, we recommend a solar solution to charge the battery.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53C91-0859-ED2D-9AB9-AF5C28B76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F4EEB51-FD4B-2F4B-BBD4-67F8A9A45798}" type="slidenum">
              <a:rPr lang="en-NG" smtClean="0"/>
              <a:pPr>
                <a:spcAft>
                  <a:spcPts val="600"/>
                </a:spcAft>
              </a:pPr>
              <a:t>16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088231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622D-A6D3-C872-40C6-F0B32755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G"/>
              <a:t>Power Consumption &amp; Battery Autonomy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F29F03-7CF5-C7E0-10DE-F69C9B958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23025" y="1690688"/>
            <a:ext cx="451928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C977D-D31E-0A7D-0084-572E8D549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17</a:t>
            </a:fld>
            <a:endParaRPr lang="en-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2C935-2AB7-ABBD-9729-8BC5BBC6D173}"/>
              </a:ext>
            </a:extLst>
          </p:cNvPr>
          <p:cNvSpPr txBox="1"/>
          <p:nvPr/>
        </p:nvSpPr>
        <p:spPr>
          <a:xfrm>
            <a:off x="169334" y="1930400"/>
            <a:ext cx="35373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u="none" strike="noStrike">
                <a:solidFill>
                  <a:srgbClr val="111111"/>
                </a:solidFill>
                <a:effectLst/>
                <a:latin typeface="verdana" panose="020B0604030504040204" pitchFamily="34" charset="0"/>
              </a:rPr>
              <a:t>Battery Lithium-ION</a:t>
            </a:r>
          </a:p>
          <a:p>
            <a:r>
              <a:rPr lang="en-GB" b="0" i="0" u="none" strike="noStrike">
                <a:solidFill>
                  <a:srgbClr val="111111"/>
                </a:solidFill>
                <a:effectLst/>
                <a:latin typeface="verdana" panose="020B0604030504040204" pitchFamily="34" charset="0"/>
              </a:rPr>
              <a:t>EEMB 3.7V 2000mAh </a:t>
            </a:r>
          </a:p>
          <a:p>
            <a:r>
              <a:rPr lang="en-GB" b="0" i="0" u="none" strike="noStrike">
                <a:solidFill>
                  <a:srgbClr val="111111"/>
                </a:solidFill>
                <a:effectLst/>
                <a:latin typeface="verdana" panose="020B0604030504040204" pitchFamily="34" charset="0"/>
              </a:rPr>
              <a:t>103454 </a:t>
            </a:r>
          </a:p>
          <a:p>
            <a:r>
              <a:rPr lang="en-GB" b="0" i="0" u="none" strike="noStrike">
                <a:solidFill>
                  <a:srgbClr val="111111"/>
                </a:solidFill>
                <a:effectLst/>
                <a:latin typeface="verdana" panose="020B0604030504040204" pitchFamily="34" charset="0"/>
              </a:rPr>
              <a:t>Battery Lithium-ION </a:t>
            </a:r>
          </a:p>
          <a:p>
            <a:r>
              <a:rPr lang="en-GB" b="0" i="0" u="none" strike="noStrike">
                <a:solidFill>
                  <a:srgbClr val="111111"/>
                </a:solidFill>
                <a:effectLst/>
                <a:latin typeface="verdana" panose="020B0604030504040204" pitchFamily="34" charset="0"/>
              </a:rPr>
              <a:t>Rechargeable with connector</a:t>
            </a:r>
            <a:endParaRPr lang="en-N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54DC2-F17A-A5A2-D334-1BBD6F3C21D7}"/>
              </a:ext>
            </a:extLst>
          </p:cNvPr>
          <p:cNvSpPr txBox="1"/>
          <p:nvPr/>
        </p:nvSpPr>
        <p:spPr>
          <a:xfrm>
            <a:off x="248010" y="3407728"/>
            <a:ext cx="69172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0F1111"/>
                </a:solidFill>
                <a:effectLst/>
                <a:latin typeface="Arial" panose="020B0604020202020204" pitchFamily="34" charset="0"/>
              </a:rPr>
              <a:t>Storage &amp; Application</a:t>
            </a:r>
          </a:p>
          <a:p>
            <a:r>
              <a:rPr lang="en-GB" b="0" i="0">
                <a:solidFill>
                  <a:srgbClr val="0F1111"/>
                </a:solidFill>
                <a:effectLst/>
                <a:latin typeface="Arial" panose="020B0604020202020204" pitchFamily="34" charset="0"/>
              </a:rPr>
              <a:t>No leaks, excellent economic performance and long service life. </a:t>
            </a:r>
          </a:p>
          <a:p>
            <a:r>
              <a:rPr lang="en-GB" b="0" i="0">
                <a:solidFill>
                  <a:srgbClr val="0F1111"/>
                </a:solidFill>
                <a:effectLst/>
                <a:latin typeface="Arial" panose="020B0604020202020204" pitchFamily="34" charset="0"/>
              </a:rPr>
              <a:t>PCM protection function: </a:t>
            </a:r>
          </a:p>
          <a:p>
            <a:r>
              <a:rPr lang="en-GB" b="0" i="0">
                <a:solidFill>
                  <a:srgbClr val="0F1111"/>
                </a:solidFill>
                <a:effectLst/>
                <a:latin typeface="Arial" panose="020B0604020202020204" pitchFamily="34" charset="0"/>
              </a:rPr>
              <a:t>over charge, over discharge, over current, short circuit protection, </a:t>
            </a:r>
          </a:p>
          <a:p>
            <a:r>
              <a:rPr lang="en-GB" b="0" i="0">
                <a:solidFill>
                  <a:srgbClr val="0F1111"/>
                </a:solidFill>
                <a:effectLst/>
                <a:latin typeface="Arial" panose="020B0604020202020204" pitchFamily="34" charset="0"/>
              </a:rPr>
              <a:t>over temperature protection.</a:t>
            </a:r>
          </a:p>
          <a:p>
            <a:endParaRPr lang="en-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5003F-15AD-A19F-8F20-0F79A567F9ED}"/>
              </a:ext>
            </a:extLst>
          </p:cNvPr>
          <p:cNvSpPr txBox="1"/>
          <p:nvPr/>
        </p:nvSpPr>
        <p:spPr>
          <a:xfrm>
            <a:off x="248010" y="4978400"/>
            <a:ext cx="6647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0F1111"/>
                </a:solidFill>
                <a:effectLst/>
                <a:latin typeface="Arial" panose="020B0604020202020204" pitchFamily="34" charset="0"/>
              </a:rPr>
              <a:t>Keep cells in 40-60% state of charge during long-term storage. </a:t>
            </a:r>
          </a:p>
          <a:p>
            <a:r>
              <a:rPr lang="en-GB">
                <a:solidFill>
                  <a:srgbClr val="0F1111"/>
                </a:solidFill>
                <a:latin typeface="Arial" panose="020B0604020202020204" pitchFamily="34" charset="0"/>
              </a:rPr>
              <a:t>R</a:t>
            </a:r>
            <a:r>
              <a:rPr lang="en-GB" b="0" i="0">
                <a:solidFill>
                  <a:srgbClr val="0F1111"/>
                </a:solidFill>
                <a:effectLst/>
                <a:latin typeface="Arial" panose="020B0604020202020204" pitchFamily="34" charset="0"/>
              </a:rPr>
              <a:t>ecommend charging the battery every 3 months </a:t>
            </a:r>
          </a:p>
          <a:p>
            <a:r>
              <a:rPr lang="en-GB" b="0" i="0">
                <a:solidFill>
                  <a:srgbClr val="0F1111"/>
                </a:solidFill>
                <a:effectLst/>
                <a:latin typeface="Arial" panose="020B0604020202020204" pitchFamily="34" charset="0"/>
              </a:rPr>
              <a:t>after receiving the battery and keeping the voltage 3.7-4.0V. </a:t>
            </a:r>
          </a:p>
        </p:txBody>
      </p:sp>
    </p:spTree>
    <p:extLst>
      <p:ext uri="{BB962C8B-B14F-4D97-AF65-F5344CB8AC3E}">
        <p14:creationId xmlns:p14="http://schemas.microsoft.com/office/powerpoint/2010/main" val="3506458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834B-91EA-31A2-9261-35CB7696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en-US">
                <a:cs typeface="Calibri Light"/>
              </a:rPr>
              <a:t>Transmission and Display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D178B-0632-C29E-A536-8F247E2FF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The details of the quality of the sound, humidity and temperature are analyzed based on ideal conditions to advise users to go running or not.</a:t>
            </a:r>
          </a:p>
          <a:p>
            <a:r>
              <a:rPr lang="en-US" sz="2000">
                <a:cs typeface="Calibri"/>
              </a:rPr>
              <a:t>The values and decisions would be transmitted to a cell phone via Bluetooth.</a:t>
            </a:r>
          </a:p>
        </p:txBody>
      </p:sp>
      <p:pic>
        <p:nvPicPr>
          <p:cNvPr id="6" name="Picture 5" descr="Sound wave pattern on pixilated monitor">
            <a:extLst>
              <a:ext uri="{FF2B5EF4-FFF2-40B4-BE49-F238E27FC236}">
                <a16:creationId xmlns:a16="http://schemas.microsoft.com/office/drawing/2014/main" id="{3DB0879A-48CA-7316-8C8C-89042412F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9" r="31718" b="-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9B5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1D7DE-7BB1-71B8-7412-AB3B5D2C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F4EEB51-FD4B-2F4B-BBD4-67F8A9A45798}" type="slidenum">
              <a:rPr lang="en-NG" smtClean="0"/>
              <a:pPr>
                <a:spcAft>
                  <a:spcPts val="600"/>
                </a:spcAft>
              </a:pPr>
              <a:t>18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751383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CC7DA-6C80-02E6-BD31-41E02D53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Future Planning</a:t>
            </a:r>
            <a:endParaRPr lang="en-US" sz="5400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BAC81-371D-B9B6-BE9F-E9FAC4E5E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Collaborate or sell the product to a fitness app development company</a:t>
            </a:r>
            <a:endParaRPr lang="en-US" sz="2200">
              <a:cs typeface="Calibri" panose="020F0502020204030204"/>
            </a:endParaRPr>
          </a:p>
          <a:p>
            <a:r>
              <a:rPr lang="en-US" sz="2200">
                <a:ea typeface="+mn-lt"/>
                <a:cs typeface="+mn-lt"/>
              </a:rPr>
              <a:t>Adaptation of the product to various environments.</a:t>
            </a:r>
            <a:endParaRPr lang="en-US" sz="2200"/>
          </a:p>
          <a:p>
            <a:endParaRPr lang="en-US" sz="2200">
              <a:cs typeface="Calibri"/>
            </a:endParaRPr>
          </a:p>
        </p:txBody>
      </p:sp>
      <p:pic>
        <p:nvPicPr>
          <p:cNvPr id="20" name="Picture 5" descr="Person watching empty phone">
            <a:extLst>
              <a:ext uri="{FF2B5EF4-FFF2-40B4-BE49-F238E27FC236}">
                <a16:creationId xmlns:a16="http://schemas.microsoft.com/office/drawing/2014/main" id="{CD16D80A-715D-2006-85B0-5046CBD5E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02" r="-10" b="-1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5354E-DE26-927F-C847-4466B1A0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F4EEB51-FD4B-2F4B-BBD4-67F8A9A45798}" type="slidenum">
              <a:rPr lang="en-NG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NG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9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9A7F4-E0F2-6C63-CC28-5705A065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Project Objective</a:t>
            </a:r>
            <a:endParaRPr lang="en-US" sz="5400"/>
          </a:p>
        </p:txBody>
      </p:sp>
      <p:pic>
        <p:nvPicPr>
          <p:cNvPr id="6" name="Picture 5" descr="Graph">
            <a:extLst>
              <a:ext uri="{FF2B5EF4-FFF2-40B4-BE49-F238E27FC236}">
                <a16:creationId xmlns:a16="http://schemas.microsoft.com/office/drawing/2014/main" id="{DDC581B8-DBC5-691B-25BD-F62C3FE27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2" r="30035" b="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22F55-B4E3-D8C8-9A34-DD1E95A11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To detect environmental indices by collecting relevant parameters such as; </a:t>
            </a:r>
          </a:p>
          <a:p>
            <a:r>
              <a:rPr lang="en-US" sz="2200">
                <a:ea typeface="+mn-lt"/>
                <a:cs typeface="+mn-lt"/>
              </a:rPr>
              <a:t>Environmental sound quality</a:t>
            </a:r>
          </a:p>
          <a:p>
            <a:r>
              <a:rPr lang="en-US" sz="2200">
                <a:ea typeface="+mn-lt"/>
                <a:cs typeface="+mn-lt"/>
              </a:rPr>
              <a:t>Temperature and Humidity</a:t>
            </a:r>
          </a:p>
          <a:p>
            <a:r>
              <a:rPr lang="en-US" sz="2200">
                <a:ea typeface="+mn-lt"/>
                <a:cs typeface="+mn-lt"/>
              </a:rPr>
              <a:t>Set different thresholds to determine how good the environmental indices are represented.</a:t>
            </a:r>
            <a:endParaRPr lang="en-US" sz="22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3460E-C2CF-91EB-27B9-4715FF105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F4EEB51-FD4B-2F4B-BBD4-67F8A9A45798}" type="slidenum">
              <a:rPr lang="en-NG" smtClean="0"/>
              <a:pPr>
                <a:spcAft>
                  <a:spcPts val="600"/>
                </a:spcAft>
              </a:pPr>
              <a:t>2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679870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A740-5EE9-26F9-641A-1B9733617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>
                <a:cs typeface="Calibri Light"/>
              </a:rPr>
              <a:t>Project 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80020-A504-B8A2-7659-FAC886DD3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Based on the project design, the electronics of the project were assembled and integrated around the microcontroller.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These included the following;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Hardware:</a:t>
            </a:r>
          </a:p>
          <a:p>
            <a:r>
              <a:rPr lang="en-US" sz="2000">
                <a:ea typeface="+mn-lt"/>
                <a:cs typeface="+mn-lt"/>
              </a:rPr>
              <a:t>Tiva Microcontroller - ARM® Cortex®-M4F Based MCU TM4C123G Launchpad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Temperature and Humidity Sensor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Ultrasonic Sensor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Main board, display board and amplifier board</a:t>
            </a:r>
          </a:p>
          <a:p>
            <a:pPr marL="0" indent="0">
              <a:buNone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Software: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Energia IDE was used to program the microcontroller and in C language. It was also used to display the environmental parameters obtained by the sensors.</a:t>
            </a:r>
            <a:endParaRPr lang="en-US">
              <a:cs typeface="Calibri" panose="020F0502020204030204"/>
            </a:endParaRPr>
          </a:p>
        </p:txBody>
      </p:sp>
      <p:pic>
        <p:nvPicPr>
          <p:cNvPr id="6" name="Picture 5" descr="CPU with binary numbers and blueprint">
            <a:extLst>
              <a:ext uri="{FF2B5EF4-FFF2-40B4-BE49-F238E27FC236}">
                <a16:creationId xmlns:a16="http://schemas.microsoft.com/office/drawing/2014/main" id="{DD43ABC8-D758-63D4-0F84-264E5D7CD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52" r="28026" b="-2"/>
          <a:stretch/>
        </p:blipFill>
        <p:spPr>
          <a:xfrm>
            <a:off x="20" y="10"/>
            <a:ext cx="3852977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5F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8E77F-EDDB-2A82-11F6-83679B39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F4EEB51-FD4B-2F4B-BBD4-67F8A9A45798}" type="slidenum">
              <a:rPr lang="en-NG" smtClean="0"/>
              <a:pPr>
                <a:spcAft>
                  <a:spcPts val="600"/>
                </a:spcAft>
              </a:pPr>
              <a:t>3</a:t>
            </a:fld>
            <a:endParaRPr lang="en-NG"/>
          </a:p>
        </p:txBody>
      </p:sp>
      <p:pic>
        <p:nvPicPr>
          <p:cNvPr id="5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81CB939-21C8-094C-ED48-B577DB2B5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184" y="2886051"/>
            <a:ext cx="2743200" cy="1765520"/>
          </a:xfrm>
          <a:prstGeom prst="rect">
            <a:avLst/>
          </a:prstGeom>
        </p:spPr>
      </p:pic>
      <p:pic>
        <p:nvPicPr>
          <p:cNvPr id="7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42C883DB-CEDC-A108-8069-6CDA0D9A3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683" y="5281097"/>
            <a:ext cx="1018146" cy="1073751"/>
          </a:xfrm>
          <a:prstGeom prst="rect">
            <a:avLst/>
          </a:prstGeom>
        </p:spPr>
      </p:pic>
      <p:pic>
        <p:nvPicPr>
          <p:cNvPr id="9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93C94BA-056F-E40A-DDFE-A24A313CE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011730" y="3874811"/>
            <a:ext cx="736557" cy="105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85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53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EC25E-312B-154B-27CC-0B796F29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Sensors Integrated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769480A5-FE2D-03B5-4C49-491BA3427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9" r="-1" b="2580"/>
          <a:stretch/>
        </p:blipFill>
        <p:spPr>
          <a:xfrm>
            <a:off x="327546" y="2454903"/>
            <a:ext cx="3442801" cy="4080254"/>
          </a:xfrm>
          <a:prstGeom prst="rect">
            <a:avLst/>
          </a:prstGeom>
        </p:spPr>
      </p:pic>
      <p:pic>
        <p:nvPicPr>
          <p:cNvPr id="6" name="Picture 6" descr="A picture containing blue, floor, cloth&#10;&#10;Description automatically generated">
            <a:extLst>
              <a:ext uri="{FF2B5EF4-FFF2-40B4-BE49-F238E27FC236}">
                <a16:creationId xmlns:a16="http://schemas.microsoft.com/office/drawing/2014/main" id="{2434DAE0-B35B-E510-3179-17760C51F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67" r="14535" b="-3"/>
          <a:stretch/>
        </p:blipFill>
        <p:spPr>
          <a:xfrm>
            <a:off x="3942260" y="2454901"/>
            <a:ext cx="3442803" cy="408025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987EF-8276-81DB-B134-EAEBD484D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•Temperature and Humidity Sensor - DHT11</a:t>
            </a:r>
            <a:endParaRPr lang="en-US" sz="2400">
              <a:solidFill>
                <a:srgbClr val="FFFFFF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 sz="2400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•Ultrasonic Sensor – Electret microphone amplifier(MAX4466)</a:t>
            </a:r>
            <a:endParaRPr lang="en-US" sz="24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EF5C6-4670-60FD-EC10-41130123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806" y="6535157"/>
            <a:ext cx="813463" cy="274320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F4EEB51-FD4B-2F4B-BBD4-67F8A9A45798}" type="slidenum">
              <a:rPr lang="en-NG" sz="7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NG" sz="7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474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88667-E514-5623-4769-21D326C67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87479"/>
            <a:ext cx="3444240" cy="15748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kern="1200">
                <a:latin typeface="+mj-lt"/>
                <a:ea typeface="+mj-ea"/>
                <a:cs typeface="+mj-cs"/>
              </a:rPr>
              <a:t>ADC </a:t>
            </a:r>
            <a:r>
              <a:rPr lang="en-US" sz="2400" b="1"/>
              <a:t>and Voltage Values</a:t>
            </a:r>
            <a:endParaRPr lang="en-US" sz="2400" b="1" kern="1200">
              <a:latin typeface="+mj-lt"/>
              <a:cs typeface="Calibri Light"/>
            </a:endParaRPr>
          </a:p>
          <a:p>
            <a:r>
              <a:rPr lang="en-NG" sz="2400" b="1"/>
              <a:t> via Putty</a:t>
            </a:r>
            <a:endParaRPr lang="en-US" sz="2400" b="1">
              <a:cs typeface="Calibri Light" panose="020F0302020204030204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1D73DD-160B-4885-A9CF-94EADD70D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163DBB78-4E4E-4B2A-B257-CD3C2408A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D0F509B-05E7-42D0-9A4A-9BBA9ABA4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FF4A0A03-6FCB-47AB-A889-ABEAF35DE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8A6A27D1-12E0-4FAD-8C16-8A32A4EF2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90BF3193-B4B0-4FDB-9734-8C9FABA53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AB0CFE0F-0383-4629-9009-F66B040A1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5C7EB065-8792-4BDB-9863-6F1BAA3C4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45ACE59D-97B6-4DD1-BB37-12C292F18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5F2AAD78-5862-44FE-AB92-AF713D5F1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C9BF96B3-92E5-4693-B918-69EDD8FD7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5B9B69C3-A82A-4F4F-A3C4-9D2B5AFA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ED3C38D4-9B11-4F5F-A279-1A30E0CFB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3100DDA4-8F42-4CB2-8921-3894F7BA0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A5936488-9C8D-40DA-BB04-6850F2235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1B9028EA-A394-4A9A-865A-E02D2D9AF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3E802313-55B4-481A-BFD3-000851BC8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708829DB-C817-49E6-9A68-CA180E94F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6">
              <a:extLst>
                <a:ext uri="{FF2B5EF4-FFF2-40B4-BE49-F238E27FC236}">
                  <a16:creationId xmlns:a16="http://schemas.microsoft.com/office/drawing/2014/main" id="{F6D48ED4-3DDF-47BF-87FA-07B83FD95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4796464F-801F-4ACF-8CA7-B166D8E42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EFBA0710-DB96-4132-8292-1ECBDADD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6C47C3-AA1C-8A6C-594C-34D41B42490F}"/>
              </a:ext>
            </a:extLst>
          </p:cNvPr>
          <p:cNvSpPr txBox="1"/>
          <p:nvPr/>
        </p:nvSpPr>
        <p:spPr>
          <a:xfrm>
            <a:off x="594360" y="3155626"/>
            <a:ext cx="3444240" cy="29351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Microcontroller has a 12 bits ADC = 2</a:t>
            </a:r>
            <a:r>
              <a:rPr lang="en-US" baseline="30000"/>
              <a:t>12</a:t>
            </a:r>
            <a:r>
              <a:rPr lang="en-US"/>
              <a:t> = 4096</a:t>
            </a:r>
            <a:endParaRPr lang="en-US" baseline="30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VCC * ADC/4096</a:t>
            </a:r>
            <a:endParaRPr lang="en-US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3A6C6-B222-996A-1127-538FE38CA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035" b="-2"/>
          <a:stretch/>
        </p:blipFill>
        <p:spPr>
          <a:xfrm>
            <a:off x="4466900" y="531074"/>
            <a:ext cx="3566160" cy="5577118"/>
          </a:xfrm>
          <a:prstGeom prst="rect">
            <a:avLst/>
          </a:prstGeom>
        </p:spPr>
      </p:pic>
      <p:pic>
        <p:nvPicPr>
          <p:cNvPr id="3" name="Picture 6" descr="Table&#10;&#10;Description automatically generated">
            <a:extLst>
              <a:ext uri="{FF2B5EF4-FFF2-40B4-BE49-F238E27FC236}">
                <a16:creationId xmlns:a16="http://schemas.microsoft.com/office/drawing/2014/main" id="{0184AFBF-8988-9578-01EE-AD00BD820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0495" r="-2" b="16391"/>
          <a:stretch/>
        </p:blipFill>
        <p:spPr>
          <a:xfrm>
            <a:off x="8321044" y="531074"/>
            <a:ext cx="3566160" cy="557711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31CAF-9A90-4DD5-DA6F-20D5802A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4440" y="64928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F4EEB51-FD4B-2F4B-BBD4-67F8A9A45798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97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45E5A-C304-2203-FBF5-31DF41C5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28728"/>
            <a:ext cx="3419856" cy="21964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kern="1200">
                <a:latin typeface="+mj-lt"/>
                <a:ea typeface="+mj-ea"/>
                <a:cs typeface="+mj-cs"/>
              </a:rPr>
              <a:t>Display on PC via Bluetooth Connection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250A38-4C71-83FB-907B-3182BB9C6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867" y="788174"/>
            <a:ext cx="7447595" cy="4965917"/>
          </a:xfrm>
          <a:prstGeom prst="rect">
            <a:avLst/>
          </a:prstGeom>
        </p:spPr>
      </p:pic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988DA31B-26DE-AAD7-16B3-E65CC526D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1698" y="3274577"/>
            <a:ext cx="4045487" cy="30855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CDE5E-B022-742A-C4E8-F040D67F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F4EEB51-FD4B-2F4B-BBD4-67F8A9A4579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84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26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28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B4EF39-E9C6-8FB1-60BE-3C3F5C6D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749" y="469220"/>
            <a:ext cx="3084758" cy="1681263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OLED DISPLAY</a:t>
            </a:r>
            <a:endParaRPr lang="en-US" sz="4000" kern="1200"/>
          </a:p>
        </p:txBody>
      </p:sp>
      <p:grpSp>
        <p:nvGrpSpPr>
          <p:cNvPr id="65" name="Group 30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C1D8944-889E-9575-5121-F30765224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423" r="-2" b="13161"/>
          <a:stretch/>
        </p:blipFill>
        <p:spPr>
          <a:xfrm>
            <a:off x="224949" y="576072"/>
            <a:ext cx="3919228" cy="5522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E79271-F875-FAFF-AB74-D059EE0B4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95" b="-3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69" name="Rectangle 52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834EA-2907-B3BA-1096-1BA058D50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F4EEB51-FD4B-2F4B-BBD4-67F8A9A45798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4D547-65BB-E837-D692-2F2213211ACE}"/>
              </a:ext>
            </a:extLst>
          </p:cNvPr>
          <p:cNvSpPr txBox="1"/>
          <p:nvPr/>
        </p:nvSpPr>
        <p:spPr>
          <a:xfrm>
            <a:off x="8840442" y="2603836"/>
            <a:ext cx="2761325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We uploaded image in a website to convert into hexadecimal code and we displayed our logo in lcd display through </a:t>
            </a:r>
            <a:r>
              <a:rPr lang="en-US" sz="2400" err="1">
                <a:cs typeface="Calibri"/>
              </a:rPr>
              <a:t>energia</a:t>
            </a:r>
            <a:r>
              <a:rPr lang="en-US" sz="2400">
                <a:cs typeface="Calibri"/>
              </a:rPr>
              <a:t>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60959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34A3B-2DDE-62D7-365A-14E13183D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360"/>
            <a:ext cx="10515600" cy="1280739"/>
          </a:xfrm>
        </p:spPr>
        <p:txBody>
          <a:bodyPr/>
          <a:lstStyle/>
          <a:p>
            <a:r>
              <a:rPr lang="en-US">
                <a:cs typeface="Calibri Light"/>
              </a:rPr>
              <a:t>Temperature and humidity :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56FD218-8898-DE85-20E5-8DF5C739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938" y="1548534"/>
            <a:ext cx="296121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8643E-2541-780C-70A7-649447DB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8</a:t>
            </a:fld>
            <a:endParaRPr lang="en-NG"/>
          </a:p>
        </p:txBody>
      </p:sp>
      <p:pic>
        <p:nvPicPr>
          <p:cNvPr id="3" name="Picture 5" descr="Graphical user interface, text, application, table, Excel&#10;&#10;Description automatically generated">
            <a:extLst>
              <a:ext uri="{FF2B5EF4-FFF2-40B4-BE49-F238E27FC236}">
                <a16:creationId xmlns:a16="http://schemas.microsoft.com/office/drawing/2014/main" id="{D06A13D6-593B-8EB0-6C3E-5CF7F8156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047" y="1543290"/>
            <a:ext cx="3785346" cy="4354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C518C-DF8D-A67C-8D34-A3EB4AF2D662}"/>
              </a:ext>
            </a:extLst>
          </p:cNvPr>
          <p:cNvSpPr txBox="1"/>
          <p:nvPr/>
        </p:nvSpPr>
        <p:spPr>
          <a:xfrm>
            <a:off x="8180294" y="1596838"/>
            <a:ext cx="330293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We connected temperature and humidity sensor to the extended board. The data shows the output of temperature and humidity sensor.</a:t>
            </a:r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7A61B-0C71-AAB9-84A3-7BF2CF37177A}"/>
              </a:ext>
            </a:extLst>
          </p:cNvPr>
          <p:cNvSpPr txBox="1"/>
          <p:nvPr/>
        </p:nvSpPr>
        <p:spPr>
          <a:xfrm>
            <a:off x="8648567" y="3721959"/>
            <a:ext cx="2771775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>
                <a:ea typeface="+mn-lt"/>
                <a:cs typeface="+mn-lt"/>
              </a:rPr>
              <a:t>-4°C –  -1°C: Bad </a:t>
            </a:r>
          </a:p>
          <a:p>
            <a:pPr algn="just"/>
            <a:r>
              <a:rPr lang="en-US" sz="2000">
                <a:ea typeface="+mn-lt"/>
                <a:cs typeface="+mn-lt"/>
              </a:rPr>
              <a:t>0°C – 6°C: Fair </a:t>
            </a:r>
          </a:p>
          <a:p>
            <a:pPr algn="just"/>
            <a:r>
              <a:rPr lang="en-US" sz="2000">
                <a:ea typeface="+mn-lt"/>
                <a:cs typeface="+mn-lt"/>
              </a:rPr>
              <a:t>7°C – 15°C: Ideal </a:t>
            </a:r>
          </a:p>
          <a:p>
            <a:pPr algn="just"/>
            <a:r>
              <a:rPr lang="en-US" sz="2000">
                <a:ea typeface="+mn-lt"/>
                <a:cs typeface="+mn-lt"/>
              </a:rPr>
              <a:t>16°C – 22°C: Fair</a:t>
            </a:r>
          </a:p>
          <a:p>
            <a:pPr algn="just"/>
            <a:r>
              <a:rPr lang="en-US" sz="2000">
                <a:ea typeface="+mn-lt"/>
                <a:cs typeface="+mn-lt"/>
              </a:rPr>
              <a:t>23°C – 30°C: Bad</a:t>
            </a:r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9127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5EFB9-990A-90C2-CAF0-B9F946E3E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System Operation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1A4E6-A4B3-724E-0552-4AFCED532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rgbClr val="FEFFFF"/>
                </a:solidFill>
                <a:cs typeface="Calibri"/>
              </a:rPr>
              <a:t>The device is triggered based on the power of an audio signal compared to the silence threshold.</a:t>
            </a:r>
          </a:p>
          <a:p>
            <a:r>
              <a:rPr lang="en-US" sz="2400">
                <a:solidFill>
                  <a:srgbClr val="FEFFFF"/>
                </a:solidFill>
                <a:cs typeface="Calibri"/>
              </a:rPr>
              <a:t>It starts to listen for the key by passing the signal through a filter. If the key is detected by the filter, then the device begins measuring process. </a:t>
            </a:r>
          </a:p>
          <a:p>
            <a:r>
              <a:rPr lang="en-US" sz="2400">
                <a:solidFill>
                  <a:srgbClr val="FEFFFF"/>
                </a:solidFill>
                <a:cs typeface="Calibri"/>
              </a:rPr>
              <a:t>It measures the sound quality in decibels</a:t>
            </a:r>
          </a:p>
          <a:p>
            <a:r>
              <a:rPr lang="en-US" sz="2400">
                <a:solidFill>
                  <a:srgbClr val="FEFFFF"/>
                </a:solidFill>
                <a:cs typeface="Calibri"/>
              </a:rPr>
              <a:t>It measures and outputs the temperature and humidity of the environment.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F52DE-0360-3B24-2A15-2581C4482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175188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F4EEB51-FD4B-2F4B-BBD4-67F8A9A45798}" type="slidenum">
              <a:rPr lang="en-NG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NG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571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D5891177928B49A5502224A2A54A44" ma:contentTypeVersion="6" ma:contentTypeDescription="Create a new document." ma:contentTypeScope="" ma:versionID="1cbf05d4c2b9a5b0fc2de255c664ef58">
  <xsd:schema xmlns:xsd="http://www.w3.org/2001/XMLSchema" xmlns:xs="http://www.w3.org/2001/XMLSchema" xmlns:p="http://schemas.microsoft.com/office/2006/metadata/properties" xmlns:ns2="b51d9c45-7d19-4c3e-874d-e56efa192ece" xmlns:ns3="af6342c6-3f7c-4b7a-8060-14428dff8253" targetNamespace="http://schemas.microsoft.com/office/2006/metadata/properties" ma:root="true" ma:fieldsID="2fc63e2686f5eb691f902b7e17f4d47e" ns2:_="" ns3:_="">
    <xsd:import namespace="b51d9c45-7d19-4c3e-874d-e56efa192ece"/>
    <xsd:import namespace="af6342c6-3f7c-4b7a-8060-14428dff82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1d9c45-7d19-4c3e-874d-e56efa192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342c6-3f7c-4b7a-8060-14428dff825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C521FF-5DCB-43A6-AC4A-C44F0FC224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108F32-1E72-4620-A95B-2A41105B2B6D}"/>
</file>

<file path=customXml/itemProps3.xml><?xml version="1.0" encoding="utf-8"?>
<ds:datastoreItem xmlns:ds="http://schemas.openxmlformats.org/officeDocument/2006/customXml" ds:itemID="{51A49F41-1303-4A52-A05B-1509A4012E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IntelliSense</vt:lpstr>
      <vt:lpstr>Project Objective</vt:lpstr>
      <vt:lpstr>Project Implementation</vt:lpstr>
      <vt:lpstr>Sensors Integrated</vt:lpstr>
      <vt:lpstr>ADC and Voltage Values  via Putty</vt:lpstr>
      <vt:lpstr>Display on PC via Bluetooth Connection</vt:lpstr>
      <vt:lpstr>OLED DISPLAY</vt:lpstr>
      <vt:lpstr>Temperature and humidity :</vt:lpstr>
      <vt:lpstr>System Operation</vt:lpstr>
      <vt:lpstr>Data Treatment</vt:lpstr>
      <vt:lpstr>Trigger System</vt:lpstr>
      <vt:lpstr>PowerPoint Presentation</vt:lpstr>
      <vt:lpstr>2.Matlab simulation</vt:lpstr>
      <vt:lpstr>3. Principle of FIR filter and implementation</vt:lpstr>
      <vt:lpstr>4.Calculate power</vt:lpstr>
      <vt:lpstr>Energy Conservation</vt:lpstr>
      <vt:lpstr>Power Consumption &amp; Battery Autonomy</vt:lpstr>
      <vt:lpstr>Transmission and Display of Data</vt:lpstr>
      <vt:lpstr>Future Planning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revision>5</cp:revision>
  <dcterms:created xsi:type="dcterms:W3CDTF">2022-10-13T12:48:15Z</dcterms:created>
  <dcterms:modified xsi:type="dcterms:W3CDTF">2023-01-30T10:44:08Z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0x010100CAD5891177928B49A5502224A2A54A44</vt:lpwstr>
  </property>
</Properties>
</file>